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80" r:id="rId2"/>
    <p:sldId id="281" r:id="rId3"/>
    <p:sldId id="300" r:id="rId4"/>
    <p:sldId id="301" r:id="rId5"/>
    <p:sldId id="305" r:id="rId6"/>
    <p:sldId id="302" r:id="rId7"/>
    <p:sldId id="282" r:id="rId8"/>
    <p:sldId id="306" r:id="rId9"/>
    <p:sldId id="283" r:id="rId10"/>
    <p:sldId id="261" r:id="rId11"/>
    <p:sldId id="263" r:id="rId12"/>
    <p:sldId id="260" r:id="rId13"/>
    <p:sldId id="264" r:id="rId14"/>
    <p:sldId id="257" r:id="rId15"/>
    <p:sldId id="266" r:id="rId16"/>
    <p:sldId id="265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308" r:id="rId28"/>
    <p:sldId id="296" r:id="rId29"/>
    <p:sldId id="297" r:id="rId30"/>
    <p:sldId id="279" r:id="rId31"/>
    <p:sldId id="277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B7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نمط متوسط 4 - تميي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291" autoAdjust="0"/>
  </p:normalViewPr>
  <p:slideViewPr>
    <p:cSldViewPr snapToGrid="0">
      <p:cViewPr varScale="1">
        <p:scale>
          <a:sx n="69" d="100"/>
          <a:sy n="69" d="100"/>
        </p:scale>
        <p:origin x="-121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4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66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94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261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42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653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15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40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966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31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916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accent2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46310-65B4-4306-8669-3ACAF46BBDBE}" type="datetimeFigureOut">
              <a:rPr lang="fr-FR" smtClean="0"/>
              <a:pPr/>
              <a:t>29/01/2017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6FFE2-7694-4135-AB6E-F0965CFCFF4A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49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E:\عروض باور بوانت لعبد الله\خلفيات جديدة لباوربوانت\خلفيات ثابتة\2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0" t="882" r="1117" b="48154"/>
          <a:stretch/>
        </p:blipFill>
        <p:spPr bwMode="auto">
          <a:xfrm>
            <a:off x="1" y="1"/>
            <a:ext cx="9216000" cy="680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95422" y="2492896"/>
            <a:ext cx="8309026" cy="2160240"/>
          </a:xfrm>
        </p:spPr>
        <p:txBody>
          <a:bodyPr anchor="ctr">
            <a:noAutofit/>
          </a:bodyPr>
          <a:lstStyle/>
          <a:p>
            <a:r>
              <a:rPr lang="ar-DZ" sz="7200" b="1" u="sng" dirty="0">
                <a:ln w="5715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Al-Hadith1" pitchFamily="2" charset="-78"/>
              </a:rPr>
              <a:t>بسم الله الرحمن الرحيم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-42200" y="0"/>
            <a:ext cx="9216000" cy="1332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18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sp>
        <p:nvSpPr>
          <p:cNvPr id="3" name="مستطيل مستدير الزوايا 2"/>
          <p:cNvSpPr/>
          <p:nvPr/>
        </p:nvSpPr>
        <p:spPr>
          <a:xfrm>
            <a:off x="1308295" y="130689"/>
            <a:ext cx="6091311" cy="9803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200" b="1" dirty="0">
                <a:solidFill>
                  <a:schemeClr val="tx1"/>
                </a:solidFill>
                <a:cs typeface="+mj-cs"/>
              </a:rPr>
              <a:t>الجمهورية الجزائرية الديمقراطية الشعبية </a:t>
            </a:r>
          </a:p>
          <a:p>
            <a:pPr algn="ctr" rtl="1"/>
            <a:r>
              <a:rPr lang="ar-DZ" sz="3200" b="1" dirty="0">
                <a:solidFill>
                  <a:schemeClr val="tx1"/>
                </a:solidFill>
                <a:cs typeface="+mj-cs"/>
              </a:rPr>
              <a:t>وزارة التربية الوطنية</a:t>
            </a:r>
            <a:endParaRPr lang="fr-FR" sz="320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1010427" y="2281658"/>
            <a:ext cx="7123145" cy="1772529"/>
          </a:xfrm>
          <a:prstGeom prst="roundRect">
            <a:avLst/>
          </a:prstGeom>
          <a:solidFill>
            <a:srgbClr val="FFED05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b="1" dirty="0">
                <a:solidFill>
                  <a:srgbClr val="FF0000"/>
                </a:solidFill>
              </a:rPr>
              <a:t>تسيير حصص اللغة العربية حسب استعمال الزمن </a:t>
            </a:r>
            <a:r>
              <a:rPr lang="ar-DZ" sz="3200" b="1" dirty="0">
                <a:solidFill>
                  <a:srgbClr val="FF0000"/>
                </a:solidFill>
              </a:rPr>
              <a:t>«الأسبوع الأول من المقطع الثاني كمثال»</a:t>
            </a:r>
          </a:p>
          <a:p>
            <a:pPr algn="ctr" rtl="1"/>
            <a:r>
              <a:rPr lang="ar-DZ" sz="3600" b="1" dirty="0">
                <a:solidFill>
                  <a:schemeClr val="accent5">
                    <a:lumMod val="75000"/>
                  </a:schemeClr>
                </a:solidFill>
              </a:rPr>
              <a:t>- السنة الثانية ابتدائي -</a:t>
            </a:r>
            <a:endParaRPr lang="fr-FR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2464904" y="1206448"/>
            <a:ext cx="6242997" cy="9222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endParaRPr lang="fr-FR" sz="280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10" name="Rectangle à coins arrondis 9"/>
          <p:cNvSpPr/>
          <p:nvPr/>
        </p:nvSpPr>
        <p:spPr>
          <a:xfrm>
            <a:off x="1843547" y="5958347"/>
            <a:ext cx="5456903" cy="78166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solidFill>
                  <a:schemeClr val="tx1"/>
                </a:solidFill>
              </a:rPr>
              <a:t>السنة الدراسية  2016 - 2017</a:t>
            </a:r>
            <a:endParaRPr lang="fr-FR" sz="3200" b="1" dirty="0">
              <a:solidFill>
                <a:schemeClr val="tx1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6935372" y="4152663"/>
            <a:ext cx="1800000" cy="1800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DZ" sz="3200" dirty="0">
              <a:solidFill>
                <a:schemeClr val="tx1"/>
              </a:solidFill>
            </a:endParaRPr>
          </a:p>
          <a:p>
            <a:pPr algn="ctr" rtl="1"/>
            <a:endParaRPr lang="ar-DZ" sz="3200" dirty="0">
              <a:solidFill>
                <a:schemeClr val="tx1"/>
              </a:solidFill>
            </a:endParaRPr>
          </a:p>
          <a:p>
            <a:pPr algn="ctr" rtl="1"/>
            <a:r>
              <a:rPr lang="ar-DZ" sz="4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السنة</a:t>
            </a:r>
            <a:r>
              <a:rPr lang="ar-DZ" sz="4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7357402" y="4283893"/>
            <a:ext cx="914400" cy="10336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8800" b="1" i="1" dirty="0">
                <a:ln w="3810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fr-FR" sz="8800" b="1" i="1" dirty="0">
              <a:ln w="38100">
                <a:solidFill>
                  <a:schemeClr val="accent5">
                    <a:lumMod val="5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996370"/>
      </p:ext>
    </p:extLst>
  </p:cSld>
  <p:clrMapOvr>
    <a:masterClrMapping/>
  </p:clrMapOvr>
  <p:transition spd="slow">
    <p:fad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4"/>
          <p:cNvSpPr/>
          <p:nvPr/>
        </p:nvSpPr>
        <p:spPr>
          <a:xfrm>
            <a:off x="1350497" y="98469"/>
            <a:ext cx="6274191" cy="984743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توزيع حصص اللغة العربية</a:t>
            </a:r>
            <a:endParaRPr lang="fr-FR" sz="4800" dirty="0">
              <a:solidFill>
                <a:srgbClr val="FF0000"/>
              </a:solidFill>
              <a:cs typeface="Al-Hadith1" pitchFamily="2" charset="-78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5099309" y="123794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(ح1):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فهم المنطوق والتعبير الشفهي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4" name="Rectangle à coins arrondis 2"/>
          <p:cNvSpPr/>
          <p:nvPr/>
        </p:nvSpPr>
        <p:spPr>
          <a:xfrm>
            <a:off x="5099309" y="216206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(ح2): التعبير الشفهي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5" name="Rectangle à coins arrondis 2"/>
          <p:cNvSpPr/>
          <p:nvPr/>
        </p:nvSpPr>
        <p:spPr>
          <a:xfrm>
            <a:off x="5099309" y="3086190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(ح3): إنتاج شفوي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6" name="Rectangle à coins arrondis 2"/>
          <p:cNvSpPr/>
          <p:nvPr/>
        </p:nvSpPr>
        <p:spPr>
          <a:xfrm>
            <a:off x="5099309" y="4010312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(ح4): قراءة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7" name="Rectangle à coins arrondis 2"/>
          <p:cNvSpPr/>
          <p:nvPr/>
        </p:nvSpPr>
        <p:spPr>
          <a:xfrm>
            <a:off x="5099309" y="4934434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(ح5): محفوظات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8" name="Rectangle à coins arrondis 2"/>
          <p:cNvSpPr/>
          <p:nvPr/>
        </p:nvSpPr>
        <p:spPr>
          <a:xfrm>
            <a:off x="5099309" y="585855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(ح6): قراءة وكتابة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9" name="Rectangle à coins arrondis 2"/>
          <p:cNvSpPr/>
          <p:nvPr/>
        </p:nvSpPr>
        <p:spPr>
          <a:xfrm>
            <a:off x="426492" y="123559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(ح7):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إملاء (تطبيقات)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0" name="Rectangle à coins arrondis 2"/>
          <p:cNvSpPr/>
          <p:nvPr/>
        </p:nvSpPr>
        <p:spPr>
          <a:xfrm>
            <a:off x="426492" y="2159720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(ح8): قراءة وكتابة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1" name="Rectangle à coins arrondis 2"/>
          <p:cNvSpPr/>
          <p:nvPr/>
        </p:nvSpPr>
        <p:spPr>
          <a:xfrm>
            <a:off x="426492" y="3083842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(ح9): إملاء (تطبيقات)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2" name="Rectangle à coins arrondis 2"/>
          <p:cNvSpPr/>
          <p:nvPr/>
        </p:nvSpPr>
        <p:spPr>
          <a:xfrm>
            <a:off x="426492" y="4007964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(ح10): إدماج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3" name="Rectangle à coins arrondis 2"/>
          <p:cNvSpPr/>
          <p:nvPr/>
        </p:nvSpPr>
        <p:spPr>
          <a:xfrm>
            <a:off x="426492" y="493208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(ح11): إنتاج كتابي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4" name="Rectangle à coins arrondis 2"/>
          <p:cNvSpPr/>
          <p:nvPr/>
        </p:nvSpPr>
        <p:spPr>
          <a:xfrm>
            <a:off x="426492" y="585620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(ح12): محفوظات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4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4"/>
          <p:cNvSpPr/>
          <p:nvPr/>
        </p:nvSpPr>
        <p:spPr>
          <a:xfrm>
            <a:off x="1055077" y="386025"/>
            <a:ext cx="6991643" cy="984743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اللون حسب الكتاب المستعمل</a:t>
            </a:r>
            <a:endParaRPr lang="fr-FR" sz="4800" dirty="0">
              <a:solidFill>
                <a:srgbClr val="FF0000"/>
              </a:solidFill>
              <a:cs typeface="Al-Hadith1" pitchFamily="2" charset="-78"/>
            </a:endParaRPr>
          </a:p>
        </p:txBody>
      </p:sp>
      <p:sp>
        <p:nvSpPr>
          <p:cNvPr id="6" name="Rectangle à coins arrondis 2"/>
          <p:cNvSpPr/>
          <p:nvPr/>
        </p:nvSpPr>
        <p:spPr>
          <a:xfrm>
            <a:off x="5866225" y="1944429"/>
            <a:ext cx="1463041" cy="792000"/>
          </a:xfrm>
          <a:prstGeom prst="roundRect">
            <a:avLst/>
          </a:prstGeom>
          <a:solidFill>
            <a:schemeClr val="accent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7" name="Rectangle à coins arrondis 2"/>
          <p:cNvSpPr/>
          <p:nvPr/>
        </p:nvSpPr>
        <p:spPr>
          <a:xfrm>
            <a:off x="5866225" y="3364816"/>
            <a:ext cx="1463041" cy="792000"/>
          </a:xfrm>
          <a:prstGeom prst="roundRect">
            <a:avLst/>
          </a:prstGeom>
          <a:solidFill>
            <a:srgbClr val="C00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8" name="Rectangle à coins arrondis 2"/>
          <p:cNvSpPr/>
          <p:nvPr/>
        </p:nvSpPr>
        <p:spPr>
          <a:xfrm>
            <a:off x="5866225" y="4785203"/>
            <a:ext cx="1463041" cy="792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2" name="Rectangle à coins arrondis 2"/>
          <p:cNvSpPr/>
          <p:nvPr/>
        </p:nvSpPr>
        <p:spPr>
          <a:xfrm>
            <a:off x="1491173" y="1944429"/>
            <a:ext cx="285573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- دليل الأستاذ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angle à coins arrondis 2"/>
          <p:cNvSpPr/>
          <p:nvPr/>
        </p:nvSpPr>
        <p:spPr>
          <a:xfrm>
            <a:off x="1491173" y="3364816"/>
            <a:ext cx="285574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الكتاب الموحد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4" name="Rectangle à coins arrondis 2"/>
          <p:cNvSpPr/>
          <p:nvPr/>
        </p:nvSpPr>
        <p:spPr>
          <a:xfrm>
            <a:off x="1491173" y="4785203"/>
            <a:ext cx="2855741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- دفتر الأنشطة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90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4"/>
          <p:cNvSpPr/>
          <p:nvPr/>
        </p:nvSpPr>
        <p:spPr>
          <a:xfrm>
            <a:off x="1055077" y="118733"/>
            <a:ext cx="6991643" cy="984743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توزيع الحصص مع المفاتيح</a:t>
            </a:r>
            <a:endParaRPr lang="fr-FR" sz="4800" dirty="0">
              <a:solidFill>
                <a:srgbClr val="FF0000"/>
              </a:solidFill>
              <a:cs typeface="Al-Hadith1" pitchFamily="2" charset="-78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5276285" y="123794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(ح1):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فهم المنطوق والتعبير الشفهي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4" name="Rectangle à coins arrondis 2"/>
          <p:cNvSpPr/>
          <p:nvPr/>
        </p:nvSpPr>
        <p:spPr>
          <a:xfrm>
            <a:off x="5276285" y="216206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(ح2): التعبير الشفهي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5" name="Rectangle à coins arrondis 2"/>
          <p:cNvSpPr/>
          <p:nvPr/>
        </p:nvSpPr>
        <p:spPr>
          <a:xfrm>
            <a:off x="5276285" y="3086190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(ح3): إنتاج شفوي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6" name="Rectangle à coins arrondis 2"/>
          <p:cNvSpPr/>
          <p:nvPr/>
        </p:nvSpPr>
        <p:spPr>
          <a:xfrm>
            <a:off x="5276285" y="4010312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(ح4): قراءة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7" name="Rectangle à coins arrondis 2"/>
          <p:cNvSpPr/>
          <p:nvPr/>
        </p:nvSpPr>
        <p:spPr>
          <a:xfrm>
            <a:off x="5276285" y="4934434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(ح5): محفوظات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8" name="Rectangle à coins arrondis 2"/>
          <p:cNvSpPr/>
          <p:nvPr/>
        </p:nvSpPr>
        <p:spPr>
          <a:xfrm>
            <a:off x="5276285" y="585855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(ح6): قراءة وكتابة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9" name="Rectangle à coins arrondis 2"/>
          <p:cNvSpPr/>
          <p:nvPr/>
        </p:nvSpPr>
        <p:spPr>
          <a:xfrm>
            <a:off x="103239" y="1235598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- من دليل الأستاذ 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أتأمل وأتحدث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ctangle à coins arrondis 2"/>
          <p:cNvSpPr/>
          <p:nvPr/>
        </p:nvSpPr>
        <p:spPr>
          <a:xfrm>
            <a:off x="103239" y="2159720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أستعمل الصيغ 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ar-DZ" sz="32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أوظف الصيغ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11" name="Rectangle à coins arrondis 2"/>
          <p:cNvSpPr/>
          <p:nvPr/>
        </p:nvSpPr>
        <p:spPr>
          <a:xfrm>
            <a:off x="103239" y="3083842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أُنتج شفويا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2" name="Rectangle à coins arrondis 2"/>
          <p:cNvSpPr/>
          <p:nvPr/>
        </p:nvSpPr>
        <p:spPr>
          <a:xfrm>
            <a:off x="103239" y="4007964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أقرأ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أفهم النص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معاني المفردات +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أفهم وأجيب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13" name="Rectangle à coins arrondis 2"/>
          <p:cNvSpPr/>
          <p:nvPr/>
        </p:nvSpPr>
        <p:spPr>
          <a:xfrm>
            <a:off x="103239" y="4932086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محفوظة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4" name="Rectangle à coins arrondis 2"/>
          <p:cNvSpPr/>
          <p:nvPr/>
        </p:nvSpPr>
        <p:spPr>
          <a:xfrm>
            <a:off x="103239" y="5856208"/>
            <a:ext cx="4763729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أقرأ </a:t>
            </a:r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أكتشف </a:t>
            </a:r>
            <a:r>
              <a:rPr lang="ar-DZ" sz="36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وأميز+ خط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49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à coins arrondis 2"/>
          <p:cNvSpPr/>
          <p:nvPr/>
        </p:nvSpPr>
        <p:spPr>
          <a:xfrm>
            <a:off x="5167305" y="123559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(ح7):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إملاء (تطبيقات)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0" name="Rectangle à coins arrondis 2"/>
          <p:cNvSpPr/>
          <p:nvPr/>
        </p:nvSpPr>
        <p:spPr>
          <a:xfrm>
            <a:off x="5167305" y="2159720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(ح8): قراءة وكتابة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1" name="Rectangle à coins arrondis 2"/>
          <p:cNvSpPr/>
          <p:nvPr/>
        </p:nvSpPr>
        <p:spPr>
          <a:xfrm>
            <a:off x="5167305" y="3083842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(ح9): إملاء (تطبيقات)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2" name="Rectangle à coins arrondis 2"/>
          <p:cNvSpPr/>
          <p:nvPr/>
        </p:nvSpPr>
        <p:spPr>
          <a:xfrm>
            <a:off x="5167305" y="4007964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(ح10): إدماج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3" name="Rectangle à coins arrondis 2"/>
          <p:cNvSpPr/>
          <p:nvPr/>
        </p:nvSpPr>
        <p:spPr>
          <a:xfrm>
            <a:off x="5167305" y="4932086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(ح11): إنتاج كتابي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4" name="Rectangle à coins arrondis 2"/>
          <p:cNvSpPr/>
          <p:nvPr/>
        </p:nvSpPr>
        <p:spPr>
          <a:xfrm>
            <a:off x="5167305" y="5856208"/>
            <a:ext cx="3600000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</a:rPr>
              <a:t>(ح12): محفوظات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15" name="Rectangle à coins arrondis 2"/>
          <p:cNvSpPr/>
          <p:nvPr/>
        </p:nvSpPr>
        <p:spPr>
          <a:xfrm>
            <a:off x="426492" y="1235598"/>
            <a:ext cx="3807882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- من إعداد الأستاذ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6" name="Rectangle à coins arrondis 2"/>
          <p:cNvSpPr/>
          <p:nvPr/>
        </p:nvSpPr>
        <p:spPr>
          <a:xfrm>
            <a:off x="426491" y="2159720"/>
            <a:ext cx="3807883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أقرأ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أحسن قراءتي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ar-DZ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أركب+ </a:t>
            </a:r>
            <a:r>
              <a:rPr lang="ar-DZ" sz="2400" b="1" dirty="0" err="1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خط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ar-DZ" sz="24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أوظف التراكيب اللغوية</a:t>
            </a:r>
            <a:endParaRPr lang="fr-FR" sz="24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17" name="Rectangle à coins arrondis 2"/>
          <p:cNvSpPr/>
          <p:nvPr/>
        </p:nvSpPr>
        <p:spPr>
          <a:xfrm>
            <a:off x="426492" y="3083842"/>
            <a:ext cx="3807882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- إملاء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18" name="Rectangle à coins arrondis 2"/>
          <p:cNvSpPr/>
          <p:nvPr/>
        </p:nvSpPr>
        <p:spPr>
          <a:xfrm>
            <a:off x="426492" y="4007964"/>
            <a:ext cx="3807882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- أثري رصيدي اللغوي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مشروع (من إعداد الأستاذ)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9" name="Rectangle à coins arrondis 2"/>
          <p:cNvSpPr/>
          <p:nvPr/>
        </p:nvSpPr>
        <p:spPr>
          <a:xfrm>
            <a:off x="426492" y="4932086"/>
            <a:ext cx="3807882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أتدرب على الإنتاج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+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ar-DZ" sz="2800" b="1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</a:rPr>
              <a:t>أنتج كتابيا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accent6"/>
              </a:solidFill>
            </a:endParaRPr>
          </a:p>
        </p:txBody>
      </p:sp>
      <p:sp>
        <p:nvSpPr>
          <p:cNvPr id="20" name="Rectangle à coins arrondis 2"/>
          <p:cNvSpPr/>
          <p:nvPr/>
        </p:nvSpPr>
        <p:spPr>
          <a:xfrm>
            <a:off x="426492" y="5856208"/>
            <a:ext cx="3807882" cy="792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DZ" sz="36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</a:rPr>
              <a:t>- نفس المحفوظة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21" name="دبوس زينة 4"/>
          <p:cNvSpPr/>
          <p:nvPr/>
        </p:nvSpPr>
        <p:spPr>
          <a:xfrm>
            <a:off x="1055077" y="118733"/>
            <a:ext cx="6991643" cy="984743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توزيع الحصص مع المفاتيح</a:t>
            </a:r>
            <a:endParaRPr lang="fr-FR" sz="48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665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763729"/>
            <a:ext cx="9144001" cy="21385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مستطيل: زوايا مستديرة 4"/>
          <p:cNvSpPr/>
          <p:nvPr/>
        </p:nvSpPr>
        <p:spPr>
          <a:xfrm>
            <a:off x="126610" y="5120640"/>
            <a:ext cx="6300000" cy="1617785"/>
          </a:xfrm>
          <a:prstGeom prst="roundRect">
            <a:avLst/>
          </a:prstGeom>
          <a:solidFill>
            <a:srgbClr val="92D05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فهم المنطوق </a:t>
            </a:r>
            <a:endParaRPr lang="fr-FR" sz="54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2" name="انفجار: 14 نقطة 1"/>
          <p:cNvSpPr/>
          <p:nvPr/>
        </p:nvSpPr>
        <p:spPr>
          <a:xfrm>
            <a:off x="6006906" y="4951829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الأولى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1" cy="4763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6135328" y="3687097"/>
            <a:ext cx="3008671" cy="899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4763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1"/>
          <p:cNvSpPr/>
          <p:nvPr/>
        </p:nvSpPr>
        <p:spPr>
          <a:xfrm>
            <a:off x="464227" y="73745"/>
            <a:ext cx="3178846" cy="69997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من الدليل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035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" grpId="0" animBg="1"/>
      <p:bldP spid="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763729"/>
            <a:ext cx="9144001" cy="21385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مستطيل: زوايا مستديرة 4"/>
          <p:cNvSpPr/>
          <p:nvPr/>
        </p:nvSpPr>
        <p:spPr>
          <a:xfrm>
            <a:off x="126610" y="5120640"/>
            <a:ext cx="6300000" cy="1617785"/>
          </a:xfrm>
          <a:prstGeom prst="roundRect">
            <a:avLst/>
          </a:prstGeom>
          <a:solidFill>
            <a:srgbClr val="92D05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تعبير شفهي 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«أتأمل وأتحدث» </a:t>
            </a:r>
            <a:endParaRPr lang="fr-FR" sz="44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2" name="انفجار: 14 نقطة 1"/>
          <p:cNvSpPr/>
          <p:nvPr/>
        </p:nvSpPr>
        <p:spPr>
          <a:xfrm>
            <a:off x="6006906" y="4951829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الأولى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310" y="132735"/>
            <a:ext cx="2751825" cy="958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91381"/>
            <a:ext cx="4544972" cy="3690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91381"/>
            <a:ext cx="4572000" cy="367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42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دبوس زينة 4"/>
          <p:cNvSpPr/>
          <p:nvPr/>
        </p:nvSpPr>
        <p:spPr>
          <a:xfrm>
            <a:off x="1203013" y="295421"/>
            <a:ext cx="6938097" cy="1153551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400" dirty="0">
                <a:solidFill>
                  <a:srgbClr val="FF0000"/>
                </a:solidFill>
                <a:cs typeface="Al-Hadith1" pitchFamily="2" charset="-78"/>
              </a:rPr>
              <a:t>فهم المنطوق والتعبير الشفهي</a:t>
            </a:r>
            <a:endParaRPr lang="fr-FR" sz="4400" dirty="0">
              <a:solidFill>
                <a:srgbClr val="FF0000"/>
              </a:solidFill>
              <a:cs typeface="Al-Hadith1" pitchFamily="2" charset="-78"/>
            </a:endParaRPr>
          </a:p>
        </p:txBody>
      </p:sp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471513"/>
              </p:ext>
            </p:extLst>
          </p:nvPr>
        </p:nvGraphicFramePr>
        <p:xfrm>
          <a:off x="295422" y="1706489"/>
          <a:ext cx="8525021" cy="455363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8525021">
                  <a:extLst>
                    <a:ext uri="{9D8B030D-6E8A-4147-A177-3AD203B41FA5}">
                      <a16:colId xmlns:a16="http://schemas.microsoft.com/office/drawing/2014/main" xmlns="" val="1372452259"/>
                    </a:ext>
                  </a:extLst>
                </a:gridCol>
              </a:tblGrid>
              <a:tr h="2276817">
                <a:tc>
                  <a:txBody>
                    <a:bodyPr/>
                    <a:lstStyle/>
                    <a:p>
                      <a:pPr marL="285750" indent="-285750" algn="r" rtl="1">
                        <a:buFont typeface="Wingdings" panose="05000000000000000000" pitchFamily="2" charset="2"/>
                        <a:buChar char="v"/>
                      </a:pPr>
                      <a:r>
                        <a:rPr lang="ar-DZ" sz="3200" b="1" dirty="0">
                          <a:cs typeface="+mj-cs"/>
                        </a:rPr>
                        <a:t>عرض المنطوق</a:t>
                      </a:r>
                      <a:r>
                        <a:rPr lang="ar-DZ" sz="3200" b="1" baseline="0" dirty="0">
                          <a:cs typeface="+mj-cs"/>
                        </a:rPr>
                        <a:t> مع مراعاة الجوانب التالية: الفكري / اللغوي / اللفظي / </a:t>
                      </a:r>
                      <a:r>
                        <a:rPr lang="ar-DZ" sz="3200" b="1" baseline="0" dirty="0" err="1">
                          <a:cs typeface="+mj-cs"/>
                        </a:rPr>
                        <a:t>اللمحي</a:t>
                      </a:r>
                      <a:r>
                        <a:rPr lang="ar-DZ" sz="3200" b="1" baseline="0" dirty="0">
                          <a:cs typeface="+mj-cs"/>
                        </a:rPr>
                        <a:t> (الإيحاء والإيماء).</a:t>
                      </a:r>
                    </a:p>
                    <a:p>
                      <a:pPr marL="285750" indent="-285750" algn="r" rtl="1">
                        <a:buFont typeface="Wingdings" panose="05000000000000000000" pitchFamily="2" charset="2"/>
                        <a:buChar char="v"/>
                      </a:pPr>
                      <a:r>
                        <a:rPr lang="ar-DZ" sz="3200" b="1" baseline="0" dirty="0">
                          <a:cs typeface="+mj-cs"/>
                        </a:rPr>
                        <a:t>تجزئة النص المنطوق ثم  </a:t>
                      </a:r>
                      <a:r>
                        <a:rPr lang="ar-DZ" sz="3200" b="1" baseline="0" dirty="0" err="1">
                          <a:cs typeface="+mj-cs"/>
                        </a:rPr>
                        <a:t>أجرأة</a:t>
                      </a:r>
                      <a:r>
                        <a:rPr lang="ar-DZ" sz="3200" b="1" baseline="0" dirty="0">
                          <a:cs typeface="+mj-cs"/>
                        </a:rPr>
                        <a:t>  أحداثه.</a:t>
                      </a:r>
                    </a:p>
                    <a:p>
                      <a:pPr marL="285750" indent="-285750" algn="r" rtl="1">
                        <a:buFont typeface="Wingdings" panose="05000000000000000000" pitchFamily="2" charset="2"/>
                        <a:buChar char="v"/>
                      </a:pPr>
                      <a:r>
                        <a:rPr lang="ar-DZ" sz="3200" b="1" baseline="0" dirty="0">
                          <a:cs typeface="+mj-cs"/>
                        </a:rPr>
                        <a:t>اكتشاف الجانب القيمي في المنطوق وممارسته.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19333618"/>
                  </a:ext>
                </a:extLst>
              </a:tr>
              <a:tr h="2276817">
                <a:tc>
                  <a:txBody>
                    <a:bodyPr/>
                    <a:lstStyle/>
                    <a:p>
                      <a:pPr marL="457200" indent="-457200" algn="r" rtl="1">
                        <a:buFont typeface="Wingdings" panose="05000000000000000000" pitchFamily="2" charset="2"/>
                        <a:buChar char="v"/>
                      </a:pPr>
                      <a:r>
                        <a:rPr lang="ar-DZ" sz="3200" b="1" dirty="0">
                          <a:cs typeface="+mj-cs"/>
                        </a:rPr>
                        <a:t>التحاور حول النص المنطوق – والتعبير عن أحداثه انطلاقا من تعليمات محددة وسندات مختلفة تؤدي إلى: عرض الأفكار</a:t>
                      </a:r>
                      <a:r>
                        <a:rPr lang="ar-DZ" sz="3200" b="1" baseline="0" dirty="0">
                          <a:cs typeface="+mj-cs"/>
                        </a:rPr>
                        <a:t> والتعبير عن الأحاسيس وإبداء المشاعر حول الموضوع.</a:t>
                      </a:r>
                      <a:r>
                        <a:rPr lang="ar-DZ" sz="3200" b="1" dirty="0">
                          <a:cs typeface="+mj-cs"/>
                        </a:rPr>
                        <a:t> </a:t>
                      </a:r>
                      <a:endParaRPr lang="fr-FR" sz="3200" b="1" dirty="0"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07367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835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4287" r="4593" b="11389"/>
          <a:stretch/>
        </p:blipFill>
        <p:spPr bwMode="auto">
          <a:xfrm>
            <a:off x="0" y="0"/>
            <a:ext cx="9144000" cy="69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3995739"/>
            <a:ext cx="9144001" cy="290650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مستطيل: زوايا مستديرة 8"/>
          <p:cNvSpPr/>
          <p:nvPr/>
        </p:nvSpPr>
        <p:spPr>
          <a:xfrm>
            <a:off x="126608" y="4645742"/>
            <a:ext cx="6300000" cy="2092683"/>
          </a:xfrm>
          <a:prstGeom prst="roundRect">
            <a:avLst/>
          </a:prstGeom>
          <a:solidFill>
            <a:srgbClr val="92D050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تعبير شفوي: "أستعمل الصيغ 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</a:t>
            </a:r>
            <a:r>
              <a:rPr lang="ar-DZ" sz="5400" dirty="0">
                <a:ln w="28575">
                  <a:solidFill>
                    <a:schemeClr val="tx1"/>
                  </a:solidFill>
                </a:ln>
                <a:solidFill>
                  <a:schemeClr val="accent6"/>
                </a:solidFill>
                <a:cs typeface="Al-Hadith1" pitchFamily="2" charset="-78"/>
              </a:rPr>
              <a:t>أوظف الصيغ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</a:t>
            </a:r>
            <a:endParaRPr lang="fr-FR" sz="66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7" name="انفجار: 14 نقطة 6"/>
          <p:cNvSpPr/>
          <p:nvPr/>
        </p:nvSpPr>
        <p:spPr>
          <a:xfrm>
            <a:off x="6006906" y="4597877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الثانية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064136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48"/>
          <a:stretch/>
        </p:blipFill>
        <p:spPr bwMode="auto">
          <a:xfrm>
            <a:off x="0" y="1"/>
            <a:ext cx="9144000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/>
          <p:cNvSpPr/>
          <p:nvPr/>
        </p:nvSpPr>
        <p:spPr>
          <a:xfrm>
            <a:off x="235975" y="73744"/>
            <a:ext cx="3716594" cy="125361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635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25910" y="162233"/>
            <a:ext cx="7300451" cy="1755058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تعبير شفوي: "أستعمل الصيغ </a:t>
            </a:r>
            <a:r>
              <a:rPr lang="ar-DZ" sz="4800" dirty="0"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 </a:t>
            </a:r>
            <a:r>
              <a:rPr lang="ar-DZ" sz="4800" dirty="0">
                <a:ln>
                  <a:solidFill>
                    <a:schemeClr val="tx1"/>
                  </a:solidFill>
                </a:ln>
                <a:solidFill>
                  <a:schemeClr val="accent6"/>
                </a:solidFill>
                <a:cs typeface="Al-Hadith1" pitchFamily="2" charset="-78"/>
              </a:rPr>
              <a:t>أوظف الصيغ</a:t>
            </a:r>
            <a:r>
              <a:rPr lang="ar-DZ" sz="4800" dirty="0">
                <a:solidFill>
                  <a:srgbClr val="FF0000"/>
                </a:solidFill>
                <a:cs typeface="Al-Hadith1" pitchFamily="2" charset="-78"/>
              </a:rPr>
              <a:t>"</a:t>
            </a:r>
            <a:endParaRPr lang="fr-FR" sz="4800" dirty="0">
              <a:solidFill>
                <a:srgbClr val="FF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393893" y="2344993"/>
            <a:ext cx="8426550" cy="3442501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>
                <a:solidFill>
                  <a:schemeClr val="tx1"/>
                </a:solidFill>
                <a:cs typeface="+mj-cs"/>
              </a:rPr>
              <a:t>ترتيب وتركيب أحداث النص شفويا والتركيز على استعمال الصيغ والأساليب في وضعيات تواصلية دالة.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>
                <a:solidFill>
                  <a:schemeClr val="tx1"/>
                </a:solidFill>
                <a:cs typeface="+mj-cs"/>
              </a:rPr>
              <a:t>مسرحة الأحداث. </a:t>
            </a:r>
            <a:endParaRPr lang="fr-FR" sz="4000" b="1" dirty="0">
              <a:solidFill>
                <a:schemeClr val="tx1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4396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3802" r="4391" b="11587"/>
          <a:stretch/>
        </p:blipFill>
        <p:spPr bwMode="auto">
          <a:xfrm>
            <a:off x="1" y="0"/>
            <a:ext cx="9144000" cy="69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4763729"/>
            <a:ext cx="9144001" cy="21385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مستطيل: زوايا مستديرة 6"/>
          <p:cNvSpPr/>
          <p:nvPr/>
        </p:nvSpPr>
        <p:spPr>
          <a:xfrm>
            <a:off x="126610" y="5092505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إنتاج </a:t>
            </a:r>
            <a:r>
              <a:rPr lang="ar-DZ" sz="5400" dirty="0" err="1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شفوى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: </a:t>
            </a:r>
            <a:r>
              <a:rPr lang="ar-DZ" sz="54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</a:t>
            </a:r>
            <a:r>
              <a:rPr lang="ar-DZ" sz="40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أنتج شفويا"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8" name="انفجار: 14 نقطة 7"/>
          <p:cNvSpPr/>
          <p:nvPr/>
        </p:nvSpPr>
        <p:spPr>
          <a:xfrm>
            <a:off x="6006906" y="4979965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الثالثة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476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958646"/>
            <a:ext cx="9144000" cy="3805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10" y="958646"/>
            <a:ext cx="9017389" cy="373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00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7"/>
            <a:ext cx="7380548" cy="1153551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solidFill>
                  <a:srgbClr val="FF0000"/>
                </a:solidFill>
                <a:cs typeface="Al-Hadith1" pitchFamily="2" charset="-78"/>
              </a:rPr>
              <a:t>إنتاج شفوي:  «أنتج شفويا»</a:t>
            </a:r>
            <a:endParaRPr lang="fr-FR" sz="5400" dirty="0">
              <a:solidFill>
                <a:srgbClr val="FF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445626" y="2595716"/>
            <a:ext cx="8187397" cy="262521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sz="4000" dirty="0">
                <a:cs typeface="SKR HEAD1" pitchFamily="2" charset="-78"/>
              </a:rPr>
              <a:t>التدريب على الإنتاج الشفوي (إنتاج خطاب شفوي مماثل انطلاقا من سندات).</a:t>
            </a:r>
            <a:endParaRPr lang="fr-FR" sz="4000" dirty="0">
              <a:cs typeface="SKR HEAD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4150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5" t="3942" r="4392" b="11165"/>
          <a:stretch/>
        </p:blipFill>
        <p:spPr bwMode="auto">
          <a:xfrm>
            <a:off x="0" y="0"/>
            <a:ext cx="9144000" cy="69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4763729"/>
            <a:ext cx="9144001" cy="21385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: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"أقرأ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أفهم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معاني المفردات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</a:t>
            </a:r>
            <a:r>
              <a:rPr lang="ar-DZ" sz="4000" dirty="0">
                <a:ln w="28575">
                  <a:solidFill>
                    <a:schemeClr val="tx1"/>
                  </a:solidFill>
                </a:ln>
                <a:solidFill>
                  <a:schemeClr val="accent6"/>
                </a:solidFill>
                <a:cs typeface="Al-Hadith1" pitchFamily="2" charset="-78"/>
              </a:rPr>
              <a:t>أفهم وأجيب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7" name="انفجار: 14 نقطة 6"/>
          <p:cNvSpPr/>
          <p:nvPr/>
        </p:nvSpPr>
        <p:spPr>
          <a:xfrm>
            <a:off x="6006906" y="4951829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الرابعة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4135" cy="476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9" y="19664"/>
            <a:ext cx="9064134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" y="19665"/>
            <a:ext cx="8937525" cy="469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89" y="19665"/>
            <a:ext cx="9146492" cy="469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llipse 10"/>
          <p:cNvSpPr/>
          <p:nvPr/>
        </p:nvSpPr>
        <p:spPr>
          <a:xfrm>
            <a:off x="-29489" y="73744"/>
            <a:ext cx="3716594" cy="125361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644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7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6"/>
            <a:ext cx="7498536" cy="1704235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: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"أقرأ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أفهم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معاني المفردات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</a:t>
            </a:r>
            <a:r>
              <a:rPr lang="ar-DZ" sz="4000" dirty="0">
                <a:ln w="28575">
                  <a:solidFill>
                    <a:schemeClr val="tx1"/>
                  </a:solidFill>
                </a:ln>
                <a:solidFill>
                  <a:schemeClr val="accent6"/>
                </a:solidFill>
                <a:cs typeface="Al-Hadith1" pitchFamily="2" charset="-78"/>
              </a:rPr>
              <a:t>أفهم وأجيب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291790" y="2241754"/>
            <a:ext cx="8613058" cy="408530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  <a:cs typeface="+mj-cs"/>
              </a:rPr>
              <a:t>يقرأ النص ويتفاعل معه.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  <a:cs typeface="+mj-cs"/>
              </a:rPr>
              <a:t>يتوصل إلى المعنى الصحيح لكلمات.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  <a:cs typeface="+mj-cs"/>
              </a:rPr>
              <a:t>يجيب عن أسئلة تستهدف المعنى الظاهر والمعنى الضمني.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  <a:cs typeface="+mj-cs"/>
              </a:rPr>
              <a:t>ينتج جملا بسيطة تترجم المعنى العام للنص.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  <a:cs typeface="+mj-cs"/>
              </a:rPr>
              <a:t>التعرض للقيم التي يستهدفها النص.</a:t>
            </a:r>
          </a:p>
        </p:txBody>
      </p:sp>
    </p:spTree>
    <p:extLst>
      <p:ext uri="{BB962C8B-B14F-4D97-AF65-F5344CB8AC3E}">
        <p14:creationId xmlns:p14="http://schemas.microsoft.com/office/powerpoint/2010/main" val="88796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" t="5068" r="3387" b="16515"/>
          <a:stretch/>
        </p:blipFill>
        <p:spPr bwMode="auto">
          <a:xfrm>
            <a:off x="1" y="0"/>
            <a:ext cx="9144000" cy="6902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4951829"/>
            <a:ext cx="9144001" cy="19504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محفوظات - أناشيد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4" name="انفجار: 14 نقطة 6"/>
          <p:cNvSpPr/>
          <p:nvPr/>
        </p:nvSpPr>
        <p:spPr>
          <a:xfrm>
            <a:off x="6006906" y="4951829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الخامسة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727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7"/>
            <a:ext cx="7380548" cy="1153551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محفوظات - أناشيد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309716" y="1659988"/>
            <a:ext cx="8450826" cy="4972929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sz="4400" dirty="0">
                <a:cs typeface="SKR HEAD1" pitchFamily="2" charset="-78"/>
              </a:rPr>
              <a:t>     </a:t>
            </a:r>
            <a:r>
              <a:rPr lang="ar-DZ" sz="3600" b="1" dirty="0">
                <a:solidFill>
                  <a:srgbClr val="FF0000"/>
                </a:solidFill>
                <a:cs typeface="+mj-cs"/>
              </a:rPr>
              <a:t>مقطوعة شعرية مناسبة للمحتوى (تقديم وتحفيظ).</a:t>
            </a:r>
          </a:p>
          <a:p>
            <a:pPr algn="just" rtl="1"/>
            <a:r>
              <a:rPr lang="ar-DZ" sz="3600" b="1" dirty="0">
                <a:solidFill>
                  <a:srgbClr val="FF0000"/>
                </a:solidFill>
                <a:cs typeface="+mj-cs"/>
              </a:rPr>
              <a:t>يمكن تسيير الحصص على النحو التالي:</a:t>
            </a:r>
          </a:p>
          <a:p>
            <a:pPr marL="571500" indent="-571500" algn="just" rtl="1">
              <a:buFontTx/>
              <a:buChar char="-"/>
            </a:pPr>
            <a:r>
              <a:rPr lang="ar-DZ" sz="3200" b="1" dirty="0">
                <a:cs typeface="+mj-cs"/>
              </a:rPr>
              <a:t>الحصة1: عرض المقطوعة باستغلال وسائل سمعية أو بصرية مع الفهم الإجمالي المبسط.</a:t>
            </a:r>
          </a:p>
          <a:p>
            <a:pPr marL="571500" indent="-571500" algn="just" rtl="1">
              <a:buFontTx/>
              <a:buChar char="-"/>
            </a:pPr>
            <a:r>
              <a:rPr lang="ar-DZ" sz="3200" b="1" dirty="0">
                <a:cs typeface="+mj-cs"/>
              </a:rPr>
              <a:t>تجزئة الأنشودة خلال الأسابيع الثلاثة، بحيث يتم  خلال كل حصة استظهار الجزء المحفوظ، ثم تحفيظ الجزء الموالي إلى نهاية الأنشودة، مع مراعاة الأداء واللحن.</a:t>
            </a:r>
          </a:p>
          <a:p>
            <a:pPr marL="571500" indent="-571500" algn="just" rtl="1">
              <a:buFontTx/>
              <a:buChar char="-"/>
            </a:pPr>
            <a:r>
              <a:rPr lang="ar-DZ" sz="3200" b="1" dirty="0">
                <a:cs typeface="+mj-cs"/>
              </a:rPr>
              <a:t>خلال الأسبوع الرابع يمكن مسرحة الأنشودة أو المحفوظة</a:t>
            </a:r>
            <a:r>
              <a:rPr lang="ar-DZ" sz="3200" b="1" dirty="0" smtClean="0">
                <a:cs typeface="+mj-cs"/>
              </a:rPr>
              <a:t>.</a:t>
            </a:r>
            <a:endParaRPr lang="ar-DZ" sz="32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9028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4928" r="3788" b="7365"/>
          <a:stretch/>
        </p:blipFill>
        <p:spPr bwMode="auto">
          <a:xfrm>
            <a:off x="0" y="0"/>
            <a:ext cx="9144001" cy="69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4807975"/>
            <a:ext cx="9144001" cy="209427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وكتابة (</a:t>
            </a:r>
            <a:r>
              <a:rPr lang="ar-DZ" sz="4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1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):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"أقرأ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أكتشف وأميز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خط"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6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السادسة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48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>
          <a:xfrm>
            <a:off x="176983" y="147484"/>
            <a:ext cx="3716594" cy="125361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496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132735"/>
            <a:ext cx="7380548" cy="1428779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وكتابة (</a:t>
            </a:r>
            <a:r>
              <a:rPr lang="ar-DZ" sz="4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1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):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"أقرأ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أكتشف وأميز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خط"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232796" y="1842868"/>
            <a:ext cx="8613058" cy="4764409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ar-DZ" sz="3600" b="1" dirty="0"/>
              <a:t>قراءة النص إجماليا.</a:t>
            </a:r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ar-DZ" sz="3600" b="1" dirty="0"/>
              <a:t>قراءة الفقرة ثم استخراج العبارة وتقطيعها لمراجعة الحرفين وقراءتهما في وضعيات مختلفة.</a:t>
            </a:r>
            <a:endParaRPr lang="fr-FR" sz="3600" b="1" dirty="0"/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ar-DZ" sz="3600" b="1" dirty="0"/>
              <a:t>التدريب على كتابة الحرفين منفردين، ثم في كلمات (على الألواح، العجينة، دفتر الأنشطة).</a:t>
            </a:r>
            <a:endParaRPr lang="fr-FR" sz="3600" b="1" dirty="0"/>
          </a:p>
          <a:p>
            <a:pPr marL="457200" lvl="0" indent="-457200" algn="just" rtl="1">
              <a:buFont typeface="Wingdings" panose="05000000000000000000" pitchFamily="2" charset="2"/>
              <a:buChar char="v"/>
            </a:pPr>
            <a:r>
              <a:rPr lang="ar-DZ" sz="3600" b="1" dirty="0"/>
              <a:t>كتابة الحرفين على كراس القسم إن كان الوقت كافيا. </a:t>
            </a:r>
            <a:endParaRPr lang="fr-FR" sz="3600" b="1" dirty="0"/>
          </a:p>
          <a:p>
            <a:pPr marL="457200" indent="-457200" algn="just" rtl="1">
              <a:buFont typeface="Wingdings" panose="05000000000000000000" pitchFamily="2" charset="2"/>
              <a:buChar char="v"/>
            </a:pPr>
            <a:r>
              <a:rPr lang="ar-DZ" sz="3600" b="1" dirty="0"/>
              <a:t>القراءة في الكتاب (أكتشف وأميز).</a:t>
            </a:r>
            <a:endParaRPr lang="ar-D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2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336026"/>
            <a:ext cx="9144001" cy="2566219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إملاء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 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8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السابعة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126610" y="132747"/>
            <a:ext cx="8737172" cy="402629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9600" dirty="0">
                <a:solidFill>
                  <a:schemeClr val="tx1"/>
                </a:solidFill>
                <a:cs typeface="Al-Hadith1" pitchFamily="2" charset="-78"/>
              </a:rPr>
              <a:t>من إعداد الأستاذ</a:t>
            </a:r>
            <a:endParaRPr lang="fr-FR" sz="9600" dirty="0">
              <a:solidFill>
                <a:schemeClr val="tx1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047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132735"/>
            <a:ext cx="7380548" cy="1519084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إملاء</a:t>
            </a:r>
            <a:endParaRPr lang="fr-FR" sz="54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232796" y="1961529"/>
            <a:ext cx="8613058" cy="4572006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lvl="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تثبيت الحرف الأول في كلمات انطلاقا من صور، تعابير، ألفاظ...إلخ</a:t>
            </a:r>
            <a:endParaRPr lang="fr-FR" sz="4000" b="1" dirty="0"/>
          </a:p>
          <a:p>
            <a:pPr marL="571500" lvl="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تكملة كلمة «كتابة» بالصوت الناقص </a:t>
            </a:r>
            <a:endParaRPr lang="fr-FR" sz="4000" b="1" dirty="0"/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كتابة الحرف أو الكلمة أو الجملة على كراس القسم "إملاء".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دراسة الظواهر اللغوية الواردة في المخطط السنوي وكتابتها(في المقاطع 03 الأخيرة).</a:t>
            </a:r>
            <a:endParaRPr lang="fr-FR" sz="4000" b="1" dirty="0">
              <a:solidFill>
                <a:schemeClr val="accent6">
                  <a:lumMod val="75000"/>
                </a:schemeClr>
              </a:solidFill>
              <a:cs typeface="SKR HEAD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396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4928" r="3788" b="7365"/>
          <a:stretch/>
        </p:blipFill>
        <p:spPr bwMode="auto">
          <a:xfrm>
            <a:off x="0" y="0"/>
            <a:ext cx="9144001" cy="690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4807975"/>
            <a:ext cx="9144001" cy="209427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وكتابة (</a:t>
            </a:r>
            <a:r>
              <a:rPr lang="ar-DZ" sz="4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2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):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أحسن قراءتي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أركب 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</a:t>
            </a:r>
            <a:r>
              <a:rPr lang="ar-DZ" sz="4000" dirty="0">
                <a:ln w="285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cs typeface="Al-Hadith1" pitchFamily="2" charset="-78"/>
              </a:rPr>
              <a:t>أوظف التراكيب</a:t>
            </a:r>
            <a:endParaRPr lang="fr-FR" sz="4800" dirty="0">
              <a:ln w="285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cs typeface="Al-Hadith1" pitchFamily="2" charset="-78"/>
            </a:endParaRPr>
          </a:p>
        </p:txBody>
      </p:sp>
      <p:sp>
        <p:nvSpPr>
          <p:cNvPr id="8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الثامنة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48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48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8" cy="480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>
          <a:xfrm>
            <a:off x="176983" y="147484"/>
            <a:ext cx="3716594" cy="125361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5857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132735"/>
            <a:ext cx="7380548" cy="1873046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قراءة وكتابة (</a:t>
            </a:r>
            <a:r>
              <a:rPr lang="ar-DZ" sz="60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2</a:t>
            </a:r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): 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أحسن قراءتي 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أركب 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</a:t>
            </a:r>
            <a:r>
              <a:rPr lang="ar-DZ" sz="4800" dirty="0">
                <a:ln w="285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cs typeface="Al-Hadith1" pitchFamily="2" charset="-78"/>
              </a:rPr>
              <a:t>أوظف التراكيب</a:t>
            </a:r>
            <a:endParaRPr lang="fr-FR" sz="6000" dirty="0">
              <a:ln w="285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232796" y="2138515"/>
            <a:ext cx="8613058" cy="4468761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</a:rPr>
              <a:t>قراءة النص ، والتدرج  بواسطة أسئلة موجهة لاستخراج الفقرة «أحسن قراءتي».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</a:rPr>
              <a:t> التعرض لنشاط التراكيب اللغوية.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</a:rPr>
              <a:t>إنجاز التطبيق (أوظف التراكيب اللغوية) في دفتر الأنشطة.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solidFill>
                  <a:schemeClr val="tx1"/>
                </a:solidFill>
              </a:rPr>
              <a:t>كتابة الحرفين في كراس القسم إذا لم ينجز النشاط في السابق(قراءة وكتابة 1).</a:t>
            </a:r>
            <a:endParaRPr lang="fr-FR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84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239"/>
            <a:ext cx="9064136" cy="435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4291781"/>
            <a:ext cx="9144001" cy="2610464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إملاء (</a:t>
            </a:r>
            <a:r>
              <a:rPr lang="ar-DZ" sz="54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+mj-cs"/>
              </a:rPr>
              <a:t>2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</a:t>
            </a:r>
            <a:endParaRPr lang="fr-FR" sz="44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8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التاسعة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176983" y="147484"/>
            <a:ext cx="3716594" cy="1253611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2141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132735"/>
            <a:ext cx="7380548" cy="1238865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إملاء (</a:t>
            </a:r>
            <a:r>
              <a:rPr lang="ar-DZ" sz="60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2</a:t>
            </a:r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)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232796" y="1666568"/>
            <a:ext cx="8613058" cy="4940709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lvl="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تثبيت الحرف الثاني في كلمات انطلاقا من صور، تعابير، ألفاظ...إلخ</a:t>
            </a:r>
            <a:endParaRPr lang="fr-FR" sz="4000" b="1" dirty="0"/>
          </a:p>
          <a:p>
            <a:pPr marL="571500" lvl="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تكملة كلمة "كتابة" بالصوت الناقص </a:t>
            </a:r>
            <a:endParaRPr lang="fr-FR" sz="4000" b="1" dirty="0"/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كتابة الحرف أو الكلمة أو الجملة على كراس القسم "إملاء".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إملاء كلمات أو جملة في دفتر الأنشطة.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000" b="1" dirty="0"/>
              <a:t>دراسة الظواهر اللغوية الواردة في المخطط السنوي وكتابتها(في المقاطع 03 الأخيرة).</a:t>
            </a:r>
            <a:endParaRPr lang="fr-FR" sz="4000" b="1" dirty="0">
              <a:solidFill>
                <a:schemeClr val="accent6">
                  <a:lumMod val="75000"/>
                </a:schemeClr>
              </a:solidFill>
              <a:cs typeface="SKR HEAD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4869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542503"/>
            <a:ext cx="9144001" cy="2359742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مستطيل: زوايا مستديرة 8"/>
          <p:cNvSpPr/>
          <p:nvPr/>
        </p:nvSpPr>
        <p:spPr>
          <a:xfrm>
            <a:off x="126609" y="4714875"/>
            <a:ext cx="6300000" cy="2023550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إدماج: أثري رصيدي اللغوي + </a:t>
            </a:r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المشروع</a:t>
            </a:r>
            <a:endParaRPr lang="fr-FR" sz="4400" dirty="0">
              <a:ln>
                <a:solidFill>
                  <a:schemeClr val="bg1"/>
                </a:solidFill>
              </a:ln>
              <a:solidFill>
                <a:schemeClr val="tx1"/>
              </a:solidFill>
              <a:cs typeface="Al-Hadith1" pitchFamily="2" charset="-78"/>
            </a:endParaRPr>
          </a:p>
        </p:txBody>
      </p:sp>
      <p:sp>
        <p:nvSpPr>
          <p:cNvPr id="8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العاشرة</a:t>
            </a:r>
            <a:endParaRPr lang="fr-FR" sz="3600" dirty="0">
              <a:solidFill>
                <a:schemeClr val="tx1"/>
              </a:solidFill>
              <a:cs typeface="SKR HEAD1" pitchFamily="2" charset="-78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4542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>
          <a:xfrm>
            <a:off x="176983" y="147484"/>
            <a:ext cx="3716594" cy="110612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831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7"/>
            <a:ext cx="7380548" cy="1306029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إدماج </a:t>
            </a:r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مشروع كتابي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+mj-cs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445626" y="1976284"/>
            <a:ext cx="8187397" cy="426228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dirty="0">
                <a:cs typeface="SKR HEAD1" pitchFamily="2" charset="-78"/>
              </a:rPr>
              <a:t>  </a:t>
            </a:r>
            <a:r>
              <a:rPr lang="ar-DZ" sz="3600" b="1" dirty="0">
                <a:cs typeface="+mj-cs"/>
              </a:rPr>
              <a:t>إنجاز التطبيق (أثري لغتي) في دفتر الأنشطة.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cs typeface="+mj-cs"/>
              </a:rPr>
              <a:t>في حالة التأخر في إنجاز تطبيق في دفتر الأنشطة ،يُنجز في هذا النشاط.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cs typeface="+mj-cs"/>
              </a:rPr>
              <a:t>يقوم الأستاذ بإعداد نشاط إدماجي يخدم الأنشطة المنجزة في الأسبوع.</a:t>
            </a:r>
          </a:p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3600" b="1" dirty="0">
                <a:cs typeface="+mj-cs"/>
              </a:rPr>
              <a:t>إنجاز المشروع الكتابي  (يتم توزيع أنشطته على الأسابيع الأربعة   للمقطع).</a:t>
            </a:r>
            <a:endParaRPr lang="fr-FR" sz="36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3776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5" t="3182" r="3789" b="6942"/>
          <a:stretch/>
        </p:blipFill>
        <p:spPr bwMode="auto">
          <a:xfrm>
            <a:off x="0" y="1"/>
            <a:ext cx="9144000" cy="6902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4807975"/>
            <a:ext cx="9144001" cy="209427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إنتاج كتابي: أتدرب على الإنتاج الكتابي 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cs typeface="Al-Hadith1" pitchFamily="2" charset="-78"/>
              </a:rPr>
              <a:t>+</a:t>
            </a:r>
            <a:r>
              <a:rPr lang="ar-DZ" sz="48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 أنتج كتابيا</a:t>
            </a:r>
            <a:endParaRPr lang="fr-FR" sz="4800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Al-Hadith1" pitchFamily="2" charset="-78"/>
            </a:endParaRPr>
          </a:p>
        </p:txBody>
      </p:sp>
      <p:sp>
        <p:nvSpPr>
          <p:cNvPr id="9" name="انفجار: 14 نقطة 6"/>
          <p:cNvSpPr/>
          <p:nvPr/>
        </p:nvSpPr>
        <p:spPr>
          <a:xfrm>
            <a:off x="6006906" y="4951829"/>
            <a:ext cx="3057230" cy="1906171"/>
          </a:xfrm>
          <a:prstGeom prst="irregularSeal2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</a:t>
            </a:r>
            <a:r>
              <a:rPr lang="ar-DZ" sz="3600" b="1" dirty="0">
                <a:solidFill>
                  <a:schemeClr val="tx1"/>
                </a:solidFill>
                <a:cs typeface="+mj-cs"/>
              </a:rPr>
              <a:t>12</a:t>
            </a:r>
            <a:endParaRPr lang="fr-FR" sz="3600" b="1" dirty="0">
              <a:solidFill>
                <a:schemeClr val="tx1"/>
              </a:solidFill>
              <a:cs typeface="+mj-cs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480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4705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llipse 10"/>
          <p:cNvSpPr/>
          <p:nvPr/>
        </p:nvSpPr>
        <p:spPr>
          <a:xfrm>
            <a:off x="486691" y="235972"/>
            <a:ext cx="3716594" cy="110612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DZ" sz="4000" dirty="0">
                <a:solidFill>
                  <a:srgbClr val="FF0000"/>
                </a:solidFill>
                <a:cs typeface="Al-Hadith1" pitchFamily="2" charset="-78"/>
              </a:rPr>
              <a:t>دفتر الأنشطة</a:t>
            </a:r>
            <a:endParaRPr lang="fr-FR" sz="4000" dirty="0">
              <a:solidFill>
                <a:srgbClr val="FF0000"/>
              </a:solidFill>
              <a:cs typeface="Al-Hadith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399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7"/>
            <a:ext cx="7380548" cy="1306029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6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إنتاج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+mj-cs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445626" y="2330246"/>
            <a:ext cx="8187397" cy="346587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 algn="just" rtl="1">
              <a:buFont typeface="Wingdings" panose="05000000000000000000" pitchFamily="2" charset="2"/>
              <a:buChar char="v"/>
            </a:pPr>
            <a:r>
              <a:rPr lang="ar-DZ" sz="4400" dirty="0">
                <a:cs typeface="SKR HEAD1" pitchFamily="2" charset="-78"/>
              </a:rPr>
              <a:t>     </a:t>
            </a:r>
            <a:r>
              <a:rPr lang="ar-DZ" sz="4800" b="1" dirty="0">
                <a:solidFill>
                  <a:srgbClr val="FF0000"/>
                </a:solidFill>
                <a:cs typeface="+mj-cs"/>
              </a:rPr>
              <a:t>التدريب على الإنتاج الكتابي</a:t>
            </a:r>
          </a:p>
          <a:p>
            <a:pPr marL="1076325" indent="-280988" algn="just" rtl="1">
              <a:buFont typeface="Arial" panose="020B0604020202020204" pitchFamily="34" charset="0"/>
              <a:buChar char="•"/>
            </a:pPr>
            <a:r>
              <a:rPr lang="ar-DZ" sz="3600" b="1" dirty="0">
                <a:cs typeface="+mj-cs"/>
              </a:rPr>
              <a:t>أتدرب على الإنتاج الكتابي (الكتاب الموحد).</a:t>
            </a:r>
          </a:p>
          <a:p>
            <a:pPr marL="1076325" indent="-280988" algn="just" rtl="1">
              <a:buFont typeface="Arial" panose="020B0604020202020204" pitchFamily="34" charset="0"/>
              <a:buChar char="•"/>
            </a:pPr>
            <a:r>
              <a:rPr lang="ar-DZ" sz="3600" b="1" dirty="0">
                <a:cs typeface="+mj-cs"/>
              </a:rPr>
              <a:t>أنتج كتابيا (دفتر الأنشطة)</a:t>
            </a:r>
            <a:endParaRPr lang="fr-FR" sz="36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18119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" t="5068" r="3387" b="16515"/>
          <a:stretch/>
        </p:blipFill>
        <p:spPr bwMode="auto">
          <a:xfrm>
            <a:off x="1" y="0"/>
            <a:ext cx="9144000" cy="6902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4763729"/>
            <a:ext cx="9144001" cy="2138516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مستطيل: زوايا مستديرة 8"/>
          <p:cNvSpPr/>
          <p:nvPr/>
        </p:nvSpPr>
        <p:spPr>
          <a:xfrm>
            <a:off x="126609" y="5064369"/>
            <a:ext cx="6300000" cy="1674056"/>
          </a:xfrm>
          <a:prstGeom prst="roundRect">
            <a:avLst/>
          </a:prstGeom>
          <a:solidFill>
            <a:srgbClr val="92D050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محفوظات – أناشيد  </a:t>
            </a:r>
            <a:r>
              <a:rPr lang="ar-DZ" sz="54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+mj-cs"/>
              </a:rPr>
              <a:t>(2)</a:t>
            </a:r>
            <a:endParaRPr lang="fr-FR" sz="48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+mj-cs"/>
            </a:endParaRPr>
          </a:p>
        </p:txBody>
      </p:sp>
      <p:sp>
        <p:nvSpPr>
          <p:cNvPr id="4" name="انفجار: 14 نقطة 6"/>
          <p:cNvSpPr/>
          <p:nvPr/>
        </p:nvSpPr>
        <p:spPr>
          <a:xfrm>
            <a:off x="6006906" y="4951829"/>
            <a:ext cx="3057230" cy="178659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dirty="0">
                <a:solidFill>
                  <a:schemeClr val="tx1"/>
                </a:solidFill>
                <a:cs typeface="SKR HEAD1" pitchFamily="2" charset="-78"/>
              </a:rPr>
              <a:t>الحصة </a:t>
            </a:r>
            <a:r>
              <a:rPr lang="ar-DZ" sz="3600" b="1" dirty="0">
                <a:solidFill>
                  <a:schemeClr val="tx1"/>
                </a:solidFill>
                <a:cs typeface="+mj-cs"/>
              </a:rPr>
              <a:t>11</a:t>
            </a:r>
            <a:endParaRPr lang="fr-FR" sz="3600" b="1" dirty="0">
              <a:solidFill>
                <a:schemeClr val="tx1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9934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دبوس زينة 1"/>
          <p:cNvSpPr/>
          <p:nvPr/>
        </p:nvSpPr>
        <p:spPr>
          <a:xfrm>
            <a:off x="849051" y="286797"/>
            <a:ext cx="7380548" cy="1153551"/>
          </a:xfrm>
          <a:prstGeom prst="plaqu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DZ" sz="54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Al-Hadith1" pitchFamily="2" charset="-78"/>
              </a:rPr>
              <a:t>محفوظات – أناشيد  </a:t>
            </a:r>
            <a:r>
              <a:rPr lang="ar-DZ" sz="54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cs typeface="+mj-cs"/>
              </a:rPr>
              <a:t>(2)</a:t>
            </a:r>
            <a:endParaRPr lang="fr-FR" sz="48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cs typeface="+mj-cs"/>
            </a:endParaRPr>
          </a:p>
        </p:txBody>
      </p:sp>
      <p:sp>
        <p:nvSpPr>
          <p:cNvPr id="3" name="مستطيل: زوايا قطرية مستديرة 2"/>
          <p:cNvSpPr/>
          <p:nvPr/>
        </p:nvSpPr>
        <p:spPr>
          <a:xfrm>
            <a:off x="445626" y="2595716"/>
            <a:ext cx="8187397" cy="262521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sz="4400" dirty="0">
                <a:cs typeface="SKR HEAD1" pitchFamily="2" charset="-78"/>
              </a:rPr>
              <a:t>     المنهجية قد وُضحت في الشريحة السابقة للمحفوظات.</a:t>
            </a:r>
            <a:endParaRPr lang="fr-FR" sz="4400" dirty="0">
              <a:cs typeface="SKR HEAD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298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1715</TotalTime>
  <Words>941</Words>
  <Application>Microsoft Office PowerPoint</Application>
  <PresentationFormat>Affichage à l'écran (4:3)</PresentationFormat>
  <Paragraphs>143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نسق Office</vt:lpstr>
      <vt:lpstr>بسم الله الرحمن الرحيم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p</dc:creator>
  <cp:lastModifiedBy>pc</cp:lastModifiedBy>
  <cp:revision>479</cp:revision>
  <dcterms:created xsi:type="dcterms:W3CDTF">2016-08-16T19:20:24Z</dcterms:created>
  <dcterms:modified xsi:type="dcterms:W3CDTF">2017-01-29T19:11:17Z</dcterms:modified>
</cp:coreProperties>
</file>